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Unbounded"/>
      <p:bold r:id="rId15"/>
    </p:embeddedFont>
    <p:embeddedFont>
      <p:font typeface="Open Sans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Unbounded-bold.fntdata"/><Relationship Id="rId14" Type="http://schemas.openxmlformats.org/officeDocument/2006/relationships/slide" Target="slides/slide8.xml"/><Relationship Id="rId17" Type="http://schemas.openxmlformats.org/officeDocument/2006/relationships/font" Target="fonts/OpenSans-bold.fntdata"/><Relationship Id="rId16" Type="http://schemas.openxmlformats.org/officeDocument/2006/relationships/font" Target="fonts/OpenSans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OpenSans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Open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d15678bcd_0_0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1d15678bcd_0_0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31d15678bcd_0_0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d15678bcd_2_42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1d15678bcd_2_42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6" name="Google Shape;96;g31d15678bcd_2_42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d15678bcd_2_55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31d15678bcd_2_55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0" name="Google Shape;110;g31d15678bcd_2_55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d15678bcd_2_74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31d15678bcd_2_74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0" name="Google Shape;130;g31d15678bcd_2_74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d15678bcd_2_88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1d15678bcd_2_88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45" name="Google Shape;145;g31d15678bcd_2_88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d15678bcd_2_107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1d15678bcd_2_107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5" name="Google Shape;165;g31d15678bcd_2_107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d15678bcd_2_125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1d15678bcd_2_125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4" name="Google Shape;184;g31d15678bcd_2_125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d15678bcd_2_143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31d15678bcd_2_143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3" name="Google Shape;203;g31d15678bcd_2_143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4" name="Google Shape;54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8" name="Google Shape;58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2" name="Google Shape;62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6" name="Google Shape;66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0" name="Google Shape;70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4" name="Google Shape;74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8" name="Google Shape;78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2" name="Google Shape;82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22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9" name="Google Shape;8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/>
          <p:nvPr/>
        </p:nvSpPr>
        <p:spPr>
          <a:xfrm>
            <a:off x="496119" y="1073202"/>
            <a:ext cx="47229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b="1" i="0" lang="en" sz="2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HealthNet : Streamlining Disaster Relief: A System for Coordinated Response</a:t>
            </a:r>
            <a:endParaRPr b="0" i="0" sz="2200" u="none" cap="none" strike="noStrike"/>
          </a:p>
        </p:txBody>
      </p:sp>
      <p:sp>
        <p:nvSpPr>
          <p:cNvPr id="91" name="Google Shape;91;p23"/>
          <p:cNvSpPr/>
          <p:nvPr/>
        </p:nvSpPr>
        <p:spPr>
          <a:xfrm>
            <a:off x="496119" y="2424907"/>
            <a:ext cx="47229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A robust system designed for efficient pandemic/disaster relief coordination. We will delve into the key workflows, roles, and enterprises involved in facilitating a seamless response to emergencies.</a:t>
            </a:r>
            <a:endParaRPr b="0" i="0" sz="1100" u="none" cap="none" strike="noStrike"/>
          </a:p>
        </p:txBody>
      </p:sp>
      <p:sp>
        <p:nvSpPr>
          <p:cNvPr id="92" name="Google Shape;92;p23"/>
          <p:cNvSpPr/>
          <p:nvPr/>
        </p:nvSpPr>
        <p:spPr>
          <a:xfrm>
            <a:off x="530588" y="3842110"/>
            <a:ext cx="47229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100"/>
              <a:buFont typeface="Open Sans"/>
              <a:buNone/>
            </a:pPr>
            <a:r>
              <a:rPr b="1" lang="en" sz="110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Kiran Sathya Sunkoji Rao</a:t>
            </a:r>
            <a:r>
              <a:rPr lang="en" sz="110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 002397909</a:t>
            </a:r>
            <a:endParaRPr sz="1100">
              <a:solidFill>
                <a:srgbClr val="333F7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100"/>
              <a:buFont typeface="Open Sans"/>
              <a:buNone/>
            </a:pPr>
            <a:r>
              <a:rPr b="1" lang="en" sz="110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Revan Somshekar Chonnad</a:t>
            </a:r>
            <a:r>
              <a:rPr lang="en" sz="110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 002301130</a:t>
            </a:r>
            <a:endParaRPr sz="1100">
              <a:solidFill>
                <a:srgbClr val="333F7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100"/>
              <a:buFont typeface="Open Sans"/>
              <a:buNone/>
            </a:pPr>
            <a:r>
              <a:rPr b="1" lang="en" sz="110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Yash Saraf</a:t>
            </a:r>
            <a:r>
              <a:rPr lang="en" sz="110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 002088530</a:t>
            </a:r>
            <a:endParaRPr sz="1100">
              <a:solidFill>
                <a:srgbClr val="333F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/>
          <p:nvPr/>
        </p:nvSpPr>
        <p:spPr>
          <a:xfrm>
            <a:off x="496119" y="461368"/>
            <a:ext cx="8151763" cy="885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800"/>
              <a:buFont typeface="Unbounded"/>
              <a:buNone/>
            </a:pPr>
            <a:r>
              <a:rPr b="1" i="0" lang="en" sz="28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The System: Connecting Stakeholders in Disaster Relief</a:t>
            </a:r>
            <a:endParaRPr b="0" i="0" sz="2800" u="none" cap="none" strike="noStrike"/>
          </a:p>
        </p:txBody>
      </p:sp>
      <p:sp>
        <p:nvSpPr>
          <p:cNvPr id="99" name="Google Shape;99;p24"/>
          <p:cNvSpPr/>
          <p:nvPr/>
        </p:nvSpPr>
        <p:spPr>
          <a:xfrm>
            <a:off x="496119" y="1701701"/>
            <a:ext cx="1778496" cy="442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None/>
            </a:pPr>
            <a:r>
              <a:rPr b="1" i="0" lang="en" sz="14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Government Enterprise</a:t>
            </a:r>
            <a:endParaRPr b="0" i="0" sz="1400" u="none" cap="none" strike="noStrike"/>
          </a:p>
        </p:txBody>
      </p:sp>
      <p:sp>
        <p:nvSpPr>
          <p:cNvPr id="100" name="Google Shape;100;p24"/>
          <p:cNvSpPr/>
          <p:nvPr/>
        </p:nvSpPr>
        <p:spPr>
          <a:xfrm>
            <a:off x="496119" y="2286372"/>
            <a:ext cx="1778496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Government Enterprise plays a vital role in allocating funds to hospitals and other organizations, ensuring they have the necessary resources for their operations.</a:t>
            </a:r>
            <a:endParaRPr b="0" i="0" sz="1100" u="none" cap="none" strike="noStrike"/>
          </a:p>
        </p:txBody>
      </p:sp>
      <p:sp>
        <p:nvSpPr>
          <p:cNvPr id="101" name="Google Shape;101;p24"/>
          <p:cNvSpPr/>
          <p:nvPr/>
        </p:nvSpPr>
        <p:spPr>
          <a:xfrm>
            <a:off x="2625254" y="1701701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None/>
            </a:pPr>
            <a:r>
              <a:rPr b="1" i="0" lang="en" sz="14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NGO Enterprise</a:t>
            </a:r>
            <a:endParaRPr b="0" i="0" sz="1400" u="none" cap="none" strike="noStrike"/>
          </a:p>
        </p:txBody>
      </p:sp>
      <p:sp>
        <p:nvSpPr>
          <p:cNvPr id="102" name="Google Shape;102;p24"/>
          <p:cNvSpPr/>
          <p:nvPr/>
        </p:nvSpPr>
        <p:spPr>
          <a:xfrm>
            <a:off x="2625254" y="2064916"/>
            <a:ext cx="1778496" cy="1587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NGO Enterprise coordinates volunteer efforts, connecting willing individuals with hospitals and other organizations in need of immediate assistance.</a:t>
            </a:r>
            <a:endParaRPr b="0" i="0" sz="1100" u="none" cap="none" strike="noStrike"/>
          </a:p>
        </p:txBody>
      </p:sp>
      <p:sp>
        <p:nvSpPr>
          <p:cNvPr id="103" name="Google Shape;103;p24"/>
          <p:cNvSpPr/>
          <p:nvPr/>
        </p:nvSpPr>
        <p:spPr>
          <a:xfrm>
            <a:off x="4754389" y="1701701"/>
            <a:ext cx="1778496" cy="664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None/>
            </a:pPr>
            <a:r>
              <a:rPr b="1" i="0" lang="en" sz="14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Hospital Network Enterprise</a:t>
            </a:r>
            <a:endParaRPr b="0" i="0" sz="1400" u="none" cap="none" strike="noStrike"/>
          </a:p>
        </p:txBody>
      </p:sp>
      <p:sp>
        <p:nvSpPr>
          <p:cNvPr id="104" name="Google Shape;104;p24"/>
          <p:cNvSpPr/>
          <p:nvPr/>
        </p:nvSpPr>
        <p:spPr>
          <a:xfrm>
            <a:off x="4754389" y="2507828"/>
            <a:ext cx="1778496" cy="1587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Hospital Network Enterprise provides critical medical care, handling patient appointments, managing laboratory tests, and generating billing information.</a:t>
            </a:r>
            <a:endParaRPr b="0" i="0" sz="1100" u="none" cap="none" strike="noStrike"/>
          </a:p>
        </p:txBody>
      </p:sp>
      <p:sp>
        <p:nvSpPr>
          <p:cNvPr id="105" name="Google Shape;105;p24"/>
          <p:cNvSpPr/>
          <p:nvPr/>
        </p:nvSpPr>
        <p:spPr>
          <a:xfrm>
            <a:off x="6883524" y="1701701"/>
            <a:ext cx="1778496" cy="442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None/>
            </a:pPr>
            <a:r>
              <a:rPr b="1" i="0" lang="en" sz="14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Insurance Enterprise</a:t>
            </a:r>
            <a:endParaRPr b="0" i="0" sz="1400" u="none" cap="none" strike="noStrike"/>
          </a:p>
        </p:txBody>
      </p:sp>
      <p:sp>
        <p:nvSpPr>
          <p:cNvPr id="106" name="Google Shape;106;p24"/>
          <p:cNvSpPr/>
          <p:nvPr/>
        </p:nvSpPr>
        <p:spPr>
          <a:xfrm>
            <a:off x="6883524" y="2286372"/>
            <a:ext cx="1778496" cy="2268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Insurance Enterprise handles policyholder data, processes claims, updates policies, and communicates claim statuses. It collaborates with agents and planners to ensure efficient insurance solutions and customer satisfaction.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2" name="Google Shape;11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5"/>
          <p:cNvSpPr/>
          <p:nvPr/>
        </p:nvSpPr>
        <p:spPr>
          <a:xfrm>
            <a:off x="3891111" y="370508"/>
            <a:ext cx="4790778" cy="825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600"/>
              <a:buFont typeface="Unbounded"/>
              <a:buNone/>
            </a:pPr>
            <a:r>
              <a:rPr b="1" i="0" lang="en" sz="26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Workflow: Volunteer Coordination</a:t>
            </a:r>
            <a:endParaRPr b="0" i="0" sz="2600" u="none" cap="none" strike="noStrike"/>
          </a:p>
        </p:txBody>
      </p:sp>
      <p:sp>
        <p:nvSpPr>
          <p:cNvPr id="114" name="Google Shape;114;p25"/>
          <p:cNvSpPr/>
          <p:nvPr/>
        </p:nvSpPr>
        <p:spPr>
          <a:xfrm>
            <a:off x="4081983" y="1393776"/>
            <a:ext cx="14288" cy="3379143"/>
          </a:xfrm>
          <a:prstGeom prst="roundRect">
            <a:avLst>
              <a:gd fmla="val 388130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5"/>
          <p:cNvSpPr/>
          <p:nvPr/>
        </p:nvSpPr>
        <p:spPr>
          <a:xfrm>
            <a:off x="4223370" y="1683693"/>
            <a:ext cx="462111" cy="14288"/>
          </a:xfrm>
          <a:prstGeom prst="roundRect">
            <a:avLst>
              <a:gd fmla="val 388130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5"/>
          <p:cNvSpPr/>
          <p:nvPr/>
        </p:nvSpPr>
        <p:spPr>
          <a:xfrm>
            <a:off x="3940597" y="1542306"/>
            <a:ext cx="297061" cy="297061"/>
          </a:xfrm>
          <a:prstGeom prst="roundRect">
            <a:avLst>
              <a:gd fmla="val 18668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5"/>
          <p:cNvSpPr/>
          <p:nvPr/>
        </p:nvSpPr>
        <p:spPr>
          <a:xfrm>
            <a:off x="4037633" y="1591791"/>
            <a:ext cx="102989" cy="198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None/>
            </a:pPr>
            <a:r>
              <a:rPr b="1" i="0" lang="en" sz="15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1500" u="none" cap="none" strike="noStrike"/>
          </a:p>
        </p:txBody>
      </p:sp>
      <p:sp>
        <p:nvSpPr>
          <p:cNvPr id="118" name="Google Shape;118;p25"/>
          <p:cNvSpPr/>
          <p:nvPr/>
        </p:nvSpPr>
        <p:spPr>
          <a:xfrm>
            <a:off x="4815259" y="1525786"/>
            <a:ext cx="3866629" cy="844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000"/>
              <a:buFont typeface="Open Sans"/>
              <a:buNone/>
            </a:pPr>
            <a:r>
              <a:rPr b="0" i="0" lang="en" sz="10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A hospital in the affected region submits a </a:t>
            </a:r>
            <a:r>
              <a:rPr b="1" i="0" lang="en" sz="10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VolunteerWorkRequest</a:t>
            </a:r>
            <a:r>
              <a:rPr b="0" i="0" lang="en" sz="10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 to the NGO Healthcare Officer, outlining their need for volunteers to assist with patient care and other tasks.</a:t>
            </a:r>
            <a:endParaRPr b="0" i="0" sz="1000" u="none" cap="none" strike="noStrike"/>
          </a:p>
        </p:txBody>
      </p:sp>
      <p:sp>
        <p:nvSpPr>
          <p:cNvPr id="119" name="Google Shape;119;p25"/>
          <p:cNvSpPr/>
          <p:nvPr/>
        </p:nvSpPr>
        <p:spPr>
          <a:xfrm>
            <a:off x="4223370" y="2924473"/>
            <a:ext cx="462111" cy="14288"/>
          </a:xfrm>
          <a:prstGeom prst="roundRect">
            <a:avLst>
              <a:gd fmla="val 388130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5"/>
          <p:cNvSpPr/>
          <p:nvPr/>
        </p:nvSpPr>
        <p:spPr>
          <a:xfrm>
            <a:off x="3940597" y="2783086"/>
            <a:ext cx="297061" cy="297061"/>
          </a:xfrm>
          <a:prstGeom prst="roundRect">
            <a:avLst>
              <a:gd fmla="val 18668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4006453" y="2832571"/>
            <a:ext cx="165348" cy="198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None/>
            </a:pPr>
            <a:r>
              <a:rPr b="1" i="0" lang="en" sz="15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1500" u="none" cap="none" strike="noStrike"/>
          </a:p>
        </p:txBody>
      </p:sp>
      <p:sp>
        <p:nvSpPr>
          <p:cNvPr id="122" name="Google Shape;122;p25"/>
          <p:cNvSpPr/>
          <p:nvPr/>
        </p:nvSpPr>
        <p:spPr>
          <a:xfrm>
            <a:off x="4815259" y="2766566"/>
            <a:ext cx="3866629" cy="633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000"/>
              <a:buFont typeface="Open Sans"/>
              <a:buNone/>
            </a:pPr>
            <a:r>
              <a:rPr b="0" i="0" lang="en" sz="10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Healthcare Officer reviews the request and forwards it to the NGO Secretary for approval. The Secretary evaluates the request based on available resources and volunteer capacity.</a:t>
            </a:r>
            <a:endParaRPr b="0" i="0" sz="1000" u="none" cap="none" strike="noStrike"/>
          </a:p>
        </p:txBody>
      </p:sp>
      <p:sp>
        <p:nvSpPr>
          <p:cNvPr id="123" name="Google Shape;123;p25"/>
          <p:cNvSpPr/>
          <p:nvPr/>
        </p:nvSpPr>
        <p:spPr>
          <a:xfrm>
            <a:off x="4223370" y="3954066"/>
            <a:ext cx="462111" cy="14288"/>
          </a:xfrm>
          <a:prstGeom prst="roundRect">
            <a:avLst>
              <a:gd fmla="val 388130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3940597" y="3812679"/>
            <a:ext cx="297061" cy="297061"/>
          </a:xfrm>
          <a:prstGeom prst="roundRect">
            <a:avLst>
              <a:gd fmla="val 18668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5"/>
          <p:cNvSpPr/>
          <p:nvPr/>
        </p:nvSpPr>
        <p:spPr>
          <a:xfrm>
            <a:off x="4006007" y="3862164"/>
            <a:ext cx="166167" cy="198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None/>
            </a:pPr>
            <a:r>
              <a:rPr b="1" i="0" lang="en" sz="15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1500" u="none" cap="none" strike="noStrike"/>
          </a:p>
        </p:txBody>
      </p:sp>
      <p:sp>
        <p:nvSpPr>
          <p:cNvPr id="126" name="Google Shape;126;p25"/>
          <p:cNvSpPr/>
          <p:nvPr/>
        </p:nvSpPr>
        <p:spPr>
          <a:xfrm>
            <a:off x="4815259" y="3796159"/>
            <a:ext cx="3866629" cy="844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000"/>
              <a:buFont typeface="Open Sans"/>
              <a:buNone/>
            </a:pPr>
            <a:r>
              <a:rPr b="0" i="0" lang="en" sz="10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If approved, the request is forwarded to the NGO Treasurer, who allocates available volunteers to the hospital. The Treasurer updates the request status as "completed" once volunteers are assigned.</a:t>
            </a:r>
            <a:endParaRPr b="0" i="0" sz="10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" name="Google Shape;1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47778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/>
          <p:nvPr/>
        </p:nvSpPr>
        <p:spPr>
          <a:xfrm>
            <a:off x="413742" y="1802904"/>
            <a:ext cx="5662687" cy="369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300"/>
              <a:buFont typeface="Unbounded"/>
              <a:buNone/>
            </a:pPr>
            <a:r>
              <a:rPr b="1" i="0" lang="en" sz="23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Workflow: Medical Assistance</a:t>
            </a:r>
            <a:endParaRPr b="0" i="0" sz="2300" u="none" cap="none" strike="noStrike"/>
          </a:p>
        </p:txBody>
      </p:sp>
      <p:pic>
        <p:nvPicPr>
          <p:cNvPr descr="preencoded.png" id="134" name="Google Shape;13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742" y="2349699"/>
            <a:ext cx="2079129" cy="47282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/>
          <p:nvPr/>
        </p:nvSpPr>
        <p:spPr>
          <a:xfrm>
            <a:off x="531912" y="2999854"/>
            <a:ext cx="1842790" cy="945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900"/>
              <a:buFont typeface="Open Sans"/>
              <a:buNone/>
            </a:pPr>
            <a:r>
              <a:rPr b="0" i="0" lang="en" sz="9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Patients seeking treatment submit </a:t>
            </a:r>
            <a:r>
              <a:rPr b="1" i="0" lang="en" sz="9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AppointmentRequests</a:t>
            </a:r>
            <a:r>
              <a:rPr b="0" i="0" lang="en" sz="9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 to the hospital, providing information about themselves, their needs and medical history.</a:t>
            </a:r>
            <a:endParaRPr b="0" i="0" sz="900" u="none" cap="none" strike="noStrike"/>
          </a:p>
        </p:txBody>
      </p:sp>
      <p:pic>
        <p:nvPicPr>
          <p:cNvPr descr="preencoded.png" id="136" name="Google Shape;13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92871" y="2349699"/>
            <a:ext cx="2079129" cy="47282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/>
          <p:nvPr/>
        </p:nvSpPr>
        <p:spPr>
          <a:xfrm>
            <a:off x="2611041" y="2999854"/>
            <a:ext cx="1842790" cy="113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900"/>
              <a:buFont typeface="Open Sans"/>
              <a:buNone/>
            </a:pPr>
            <a:r>
              <a:rPr b="0" i="0" lang="en" sz="9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Doctor reviews the request, schedules the appointment, and may order </a:t>
            </a:r>
            <a:r>
              <a:rPr b="1" i="0" lang="en" sz="9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LabTestWorkRequests</a:t>
            </a:r>
            <a:r>
              <a:rPr b="0" i="0" lang="en" sz="9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 if necessary, assigning them to the Lab Assistant for processing.</a:t>
            </a:r>
            <a:endParaRPr b="0" i="0" sz="900" u="none" cap="none" strike="noStrike"/>
          </a:p>
        </p:txBody>
      </p:sp>
      <p:pic>
        <p:nvPicPr>
          <p:cNvPr descr="preencoded.png" id="138" name="Google Shape;13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2349699"/>
            <a:ext cx="2079129" cy="47282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/>
          <p:nvPr/>
        </p:nvSpPr>
        <p:spPr>
          <a:xfrm>
            <a:off x="4690169" y="2999854"/>
            <a:ext cx="1842790" cy="1702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900"/>
              <a:buFont typeface="Open Sans"/>
              <a:buNone/>
            </a:pPr>
            <a:r>
              <a:rPr b="0" i="0" lang="en" sz="9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Lab Assistant conducts the requested tests, providing the results back to the Doctor for diagnosis and treatment planning. Once the appointment is complete, a </a:t>
            </a:r>
            <a:r>
              <a:rPr b="1" i="0" lang="en" sz="9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BillingWorkRequest</a:t>
            </a:r>
            <a:r>
              <a:rPr b="0" i="0" lang="en" sz="9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 is generated for the services provided.</a:t>
            </a:r>
            <a:endParaRPr b="0" i="0" sz="900" u="none" cap="none" strike="noStrike"/>
          </a:p>
        </p:txBody>
      </p:sp>
      <p:pic>
        <p:nvPicPr>
          <p:cNvPr descr="preencoded.png" id="140" name="Google Shape;140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51129" y="2349699"/>
            <a:ext cx="2079129" cy="47282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/>
          <p:nvPr/>
        </p:nvSpPr>
        <p:spPr>
          <a:xfrm>
            <a:off x="6769299" y="2999854"/>
            <a:ext cx="1842790" cy="113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900"/>
              <a:buFont typeface="Open Sans"/>
              <a:buNone/>
            </a:pPr>
            <a:r>
              <a:rPr b="0" i="0" lang="en" sz="9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Healthcare Accountant processes the billing information, generating an invoice that is sent to the patient. The status of the </a:t>
            </a:r>
            <a:r>
              <a:rPr b="1" i="0" lang="en" sz="9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BillingWorkRequest</a:t>
            </a:r>
            <a:r>
              <a:rPr b="0" i="0" lang="en" sz="9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 is updated as "completed" upon payment.</a:t>
            </a:r>
            <a:endParaRPr b="0" i="0" sz="9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/>
          <p:nvPr/>
        </p:nvSpPr>
        <p:spPr>
          <a:xfrm>
            <a:off x="479747" y="183282"/>
            <a:ext cx="5686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700"/>
              <a:buFont typeface="Unbounded"/>
              <a:buNone/>
            </a:pPr>
            <a:r>
              <a:rPr b="1" i="0" lang="en" sz="27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Workflow: Fund Allocation</a:t>
            </a:r>
            <a:endParaRPr b="0" i="0" sz="2700" u="none" cap="none" strike="noStrike"/>
          </a:p>
        </p:txBody>
      </p:sp>
      <p:pic>
        <p:nvPicPr>
          <p:cNvPr descr="preencoded.png" id="148" name="Google Shape;14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0603" y="1079376"/>
            <a:ext cx="1350392" cy="100912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/>
          <p:nvPr/>
        </p:nvSpPr>
        <p:spPr>
          <a:xfrm>
            <a:off x="2481188" y="1577578"/>
            <a:ext cx="89148" cy="274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300"/>
              <a:buFont typeface="Unbounded"/>
              <a:buNone/>
            </a:pPr>
            <a:r>
              <a:rPr b="1" i="0" lang="en" sz="13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1300" u="none" cap="none" strike="noStrike"/>
          </a:p>
        </p:txBody>
      </p:sp>
      <p:sp>
        <p:nvSpPr>
          <p:cNvPr id="150" name="Google Shape;150;p27"/>
          <p:cNvSpPr/>
          <p:nvPr/>
        </p:nvSpPr>
        <p:spPr>
          <a:xfrm>
            <a:off x="3338066" y="1476821"/>
            <a:ext cx="2014538" cy="2141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300"/>
              <a:buFont typeface="Unbounded"/>
              <a:buNone/>
            </a:pPr>
            <a:r>
              <a:rPr b="1" i="0" lang="en" sz="13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FundWorkRequest</a:t>
            </a:r>
            <a:endParaRPr b="0" i="0" sz="1300" u="none" cap="none" strike="noStrike"/>
          </a:p>
        </p:txBody>
      </p:sp>
      <p:sp>
        <p:nvSpPr>
          <p:cNvPr id="151" name="Google Shape;151;p27"/>
          <p:cNvSpPr/>
          <p:nvPr/>
        </p:nvSpPr>
        <p:spPr>
          <a:xfrm>
            <a:off x="3235226" y="2096096"/>
            <a:ext cx="5394796" cy="9525"/>
          </a:xfrm>
          <a:prstGeom prst="roundRect">
            <a:avLst>
              <a:gd fmla="val 604410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2" name="Google Shape;15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5370" y="2122736"/>
            <a:ext cx="2700858" cy="100912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/>
          <p:nvPr/>
        </p:nvSpPr>
        <p:spPr>
          <a:xfrm>
            <a:off x="2454176" y="2490193"/>
            <a:ext cx="143098" cy="274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300"/>
              <a:buFont typeface="Unbounded"/>
              <a:buNone/>
            </a:pPr>
            <a:r>
              <a:rPr b="1" i="0" lang="en" sz="13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1300" u="none" cap="none" strike="noStrike"/>
          </a:p>
        </p:txBody>
      </p:sp>
      <p:sp>
        <p:nvSpPr>
          <p:cNvPr id="154" name="Google Shape;154;p27"/>
          <p:cNvSpPr/>
          <p:nvPr/>
        </p:nvSpPr>
        <p:spPr>
          <a:xfrm>
            <a:off x="4013299" y="2259806"/>
            <a:ext cx="2472258" cy="2141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300"/>
              <a:buFont typeface="Unbounded"/>
              <a:buNone/>
            </a:pPr>
            <a:r>
              <a:rPr b="1" i="0" lang="en" sz="13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Government Secretary</a:t>
            </a:r>
            <a:endParaRPr b="0" i="0" sz="1300" u="none" cap="none" strike="noStrike"/>
          </a:p>
        </p:txBody>
      </p:sp>
      <p:sp>
        <p:nvSpPr>
          <p:cNvPr id="155" name="Google Shape;155;p27"/>
          <p:cNvSpPr/>
          <p:nvPr/>
        </p:nvSpPr>
        <p:spPr>
          <a:xfrm>
            <a:off x="4013299" y="2556198"/>
            <a:ext cx="4513883" cy="438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Secretary processes and reviews the request for additional funding.</a:t>
            </a:r>
            <a:endParaRPr b="0" i="0" sz="1100" u="none" cap="none" strike="noStrike"/>
          </a:p>
        </p:txBody>
      </p:sp>
      <p:sp>
        <p:nvSpPr>
          <p:cNvPr id="156" name="Google Shape;156;p27"/>
          <p:cNvSpPr/>
          <p:nvPr/>
        </p:nvSpPr>
        <p:spPr>
          <a:xfrm>
            <a:off x="3910459" y="3139455"/>
            <a:ext cx="4719563" cy="9525"/>
          </a:xfrm>
          <a:prstGeom prst="roundRect">
            <a:avLst>
              <a:gd fmla="val 604410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7" name="Google Shape;15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137" y="3166095"/>
            <a:ext cx="4051325" cy="100912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2453878" y="3533552"/>
            <a:ext cx="143768" cy="274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300"/>
              <a:buFont typeface="Unbounded"/>
              <a:buNone/>
            </a:pPr>
            <a:r>
              <a:rPr b="1" i="0" lang="en" sz="13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1300" u="none" cap="none" strike="noStrike"/>
          </a:p>
        </p:txBody>
      </p:sp>
      <p:sp>
        <p:nvSpPr>
          <p:cNvPr id="159" name="Google Shape;159;p27"/>
          <p:cNvSpPr/>
          <p:nvPr/>
        </p:nvSpPr>
        <p:spPr>
          <a:xfrm>
            <a:off x="4688533" y="3303166"/>
            <a:ext cx="2445395" cy="2141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300"/>
              <a:buFont typeface="Unbounded"/>
              <a:buNone/>
            </a:pPr>
            <a:r>
              <a:rPr b="1" i="0" lang="en" sz="13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Government Treasurer</a:t>
            </a:r>
            <a:endParaRPr b="0" i="0" sz="1300" u="none" cap="none" strike="noStrike"/>
          </a:p>
        </p:txBody>
      </p:sp>
      <p:sp>
        <p:nvSpPr>
          <p:cNvPr id="160" name="Google Shape;160;p27"/>
          <p:cNvSpPr/>
          <p:nvPr/>
        </p:nvSpPr>
        <p:spPr>
          <a:xfrm>
            <a:off x="4688533" y="3599557"/>
            <a:ext cx="3838649" cy="438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Treasurer approves the request and allocates the necessary funds to the hospital.</a:t>
            </a:r>
            <a:endParaRPr b="0" i="0" sz="1100" u="none" cap="none" strike="noStrike"/>
          </a:p>
        </p:txBody>
      </p:sp>
      <p:sp>
        <p:nvSpPr>
          <p:cNvPr id="161" name="Google Shape;161;p27"/>
          <p:cNvSpPr/>
          <p:nvPr/>
        </p:nvSpPr>
        <p:spPr>
          <a:xfrm>
            <a:off x="479747" y="4329410"/>
            <a:ext cx="8184505" cy="438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Hospital Center Enterprise submits a </a:t>
            </a:r>
            <a:r>
              <a:rPr b="1" i="0" lang="en" sz="11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FundWorkRequest</a:t>
            </a:r>
            <a:r>
              <a:rPr b="0" i="0" lang="en" sz="11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 to the Government Secretary, outlining their need for additional funds to purchase supplies for the affected region.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7" name="Google Shape;16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446261" y="350714"/>
            <a:ext cx="4822478" cy="796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500"/>
              <a:buFont typeface="Unbounded"/>
              <a:buNone/>
            </a:pPr>
            <a:r>
              <a:rPr b="1" i="0" lang="en" sz="25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Workflow: Insurance Processing</a:t>
            </a:r>
            <a:endParaRPr b="0" i="0" sz="2500" u="none" cap="none" strike="noStrike"/>
          </a:p>
        </p:txBody>
      </p:sp>
      <p:pic>
        <p:nvPicPr>
          <p:cNvPr descr="preencoded.png" id="169" name="Google Shape;16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261" y="1338932"/>
            <a:ext cx="318716" cy="31871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446248" y="1785125"/>
            <a:ext cx="20991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300"/>
              <a:buFont typeface="Unbounded"/>
              <a:buNone/>
            </a:pPr>
            <a:r>
              <a:rPr b="1" i="0" lang="en" sz="13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InsuranceRequest</a:t>
            </a:r>
            <a:endParaRPr b="0" i="0" sz="1300" u="none" cap="none" strike="noStrike"/>
          </a:p>
        </p:txBody>
      </p:sp>
      <p:sp>
        <p:nvSpPr>
          <p:cNvPr id="171" name="Google Shape;171;p28"/>
          <p:cNvSpPr/>
          <p:nvPr/>
        </p:nvSpPr>
        <p:spPr>
          <a:xfrm>
            <a:off x="446261" y="2060823"/>
            <a:ext cx="2315617" cy="408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000"/>
              <a:buFont typeface="Open Sans"/>
              <a:buNone/>
            </a:pPr>
            <a:r>
              <a:rPr b="0" i="0" lang="en" sz="10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Patient files an InsuranceRequest for the treatment costs incurred.</a:t>
            </a:r>
            <a:endParaRPr b="0" i="0" sz="1000" u="none" cap="none" strike="noStrike"/>
          </a:p>
        </p:txBody>
      </p:sp>
      <p:pic>
        <p:nvPicPr>
          <p:cNvPr descr="preencoded.png" id="172" name="Google Shape;17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3122" y="1198658"/>
            <a:ext cx="318716" cy="31871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/>
          <p:nvPr/>
        </p:nvSpPr>
        <p:spPr>
          <a:xfrm>
            <a:off x="2988202" y="1785125"/>
            <a:ext cx="24852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300"/>
              <a:buFont typeface="Unbounded"/>
              <a:buNone/>
            </a:pPr>
            <a:r>
              <a:rPr b="1" i="0" lang="en" sz="13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Insurance Agent</a:t>
            </a:r>
            <a:endParaRPr b="0" i="0" sz="1300" u="none" cap="none" strike="noStrike"/>
          </a:p>
        </p:txBody>
      </p:sp>
      <p:sp>
        <p:nvSpPr>
          <p:cNvPr id="174" name="Google Shape;174;p28"/>
          <p:cNvSpPr/>
          <p:nvPr/>
        </p:nvSpPr>
        <p:spPr>
          <a:xfrm>
            <a:off x="2953122" y="2060823"/>
            <a:ext cx="2315617" cy="816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000"/>
              <a:buFont typeface="Open Sans"/>
              <a:buNone/>
            </a:pPr>
            <a:r>
              <a:rPr b="0" i="0" lang="en" sz="10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Agent processes the request, verifying the policyholder data and forwarding it to the Insurance Finance department.</a:t>
            </a:r>
            <a:endParaRPr b="0" i="0" sz="1000" u="none" cap="none" strike="noStrike"/>
          </a:p>
        </p:txBody>
      </p:sp>
      <p:pic>
        <p:nvPicPr>
          <p:cNvPr descr="preencoded.png" id="175" name="Google Shape;17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6261" y="3187760"/>
            <a:ext cx="318716" cy="31871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/>
          <p:nvPr/>
        </p:nvSpPr>
        <p:spPr>
          <a:xfrm>
            <a:off x="444436" y="3506471"/>
            <a:ext cx="18387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300"/>
              <a:buFont typeface="Unbounded"/>
              <a:buNone/>
            </a:pPr>
            <a:r>
              <a:rPr b="1" i="0" lang="en" sz="13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Insurance Finance</a:t>
            </a:r>
            <a:endParaRPr b="0" i="0" sz="1300" u="none" cap="none" strike="noStrike"/>
          </a:p>
        </p:txBody>
      </p:sp>
      <p:sp>
        <p:nvSpPr>
          <p:cNvPr id="177" name="Google Shape;177;p28"/>
          <p:cNvSpPr/>
          <p:nvPr/>
        </p:nvSpPr>
        <p:spPr>
          <a:xfrm>
            <a:off x="446261" y="3981376"/>
            <a:ext cx="2315617" cy="612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000"/>
              <a:buFont typeface="Open Sans"/>
              <a:buNone/>
            </a:pPr>
            <a:r>
              <a:rPr b="0" i="0" lang="en" sz="10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Insurance Finance team reviews the claim, approving it and notifying both the Agent and the Patient.</a:t>
            </a:r>
            <a:endParaRPr b="0" i="0" sz="1000" u="none" cap="none" strike="noStrike"/>
          </a:p>
        </p:txBody>
      </p:sp>
      <p:pic>
        <p:nvPicPr>
          <p:cNvPr descr="preencoded.png" id="178" name="Google Shape;17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53122" y="3259485"/>
            <a:ext cx="318716" cy="31871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/>
          <p:nvPr/>
        </p:nvSpPr>
        <p:spPr>
          <a:xfrm>
            <a:off x="2953122" y="3705671"/>
            <a:ext cx="2315617" cy="398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300"/>
              <a:buFont typeface="Unbounded"/>
              <a:buNone/>
            </a:pPr>
            <a:r>
              <a:rPr b="1" i="0" lang="en" sz="13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Insurance Policy Planner</a:t>
            </a:r>
            <a:endParaRPr b="0" i="0" sz="1300" u="none" cap="none" strike="noStrike"/>
          </a:p>
        </p:txBody>
      </p:sp>
      <p:sp>
        <p:nvSpPr>
          <p:cNvPr id="180" name="Google Shape;180;p28"/>
          <p:cNvSpPr/>
          <p:nvPr/>
        </p:nvSpPr>
        <p:spPr>
          <a:xfrm>
            <a:off x="2953122" y="4180582"/>
            <a:ext cx="2315617" cy="612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600"/>
              <a:buFont typeface="Open Sans"/>
              <a:buNone/>
            </a:pPr>
            <a:r>
              <a:rPr lang="en" sz="100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Planner creates different policies to include percentage coverage, ensuring future claims are covered.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000"/>
              <a:buFont typeface="Open Sans"/>
              <a:buNone/>
            </a:pPr>
            <a:r>
              <a:t/>
            </a:r>
            <a:endParaRPr sz="1000">
              <a:solidFill>
                <a:srgbClr val="333F7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430932" y="434429"/>
            <a:ext cx="4853136" cy="1154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400"/>
              <a:buFont typeface="Unbounded"/>
              <a:buNone/>
            </a:pPr>
            <a:r>
              <a:rPr b="1" i="0" lang="en" sz="24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Workflow: Administrative Oversight</a:t>
            </a:r>
            <a:endParaRPr b="0" i="0" sz="2400" u="none" cap="none" strike="noStrike"/>
          </a:p>
        </p:txBody>
      </p:sp>
      <p:sp>
        <p:nvSpPr>
          <p:cNvPr id="188" name="Google Shape;188;p29"/>
          <p:cNvSpPr/>
          <p:nvPr/>
        </p:nvSpPr>
        <p:spPr>
          <a:xfrm>
            <a:off x="430932" y="1773436"/>
            <a:ext cx="2365028" cy="1502420"/>
          </a:xfrm>
          <a:prstGeom prst="roundRect">
            <a:avLst>
              <a:gd fmla="val 3442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9"/>
          <p:cNvSpPr/>
          <p:nvPr/>
        </p:nvSpPr>
        <p:spPr>
          <a:xfrm>
            <a:off x="558775" y="1901279"/>
            <a:ext cx="1806401" cy="192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200"/>
              <a:buFont typeface="Unbounded"/>
              <a:buNone/>
            </a:pPr>
            <a:r>
              <a:rPr b="1" i="0" lang="en" sz="1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Employee Updates</a:t>
            </a:r>
            <a:endParaRPr b="0" i="0" sz="1200" u="none" cap="none" strike="noStrike"/>
          </a:p>
        </p:txBody>
      </p:sp>
      <p:sp>
        <p:nvSpPr>
          <p:cNvPr id="190" name="Google Shape;190;p29"/>
          <p:cNvSpPr/>
          <p:nvPr/>
        </p:nvSpPr>
        <p:spPr>
          <a:xfrm>
            <a:off x="558775" y="2167458"/>
            <a:ext cx="2109341" cy="5911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000"/>
              <a:buFont typeface="Open Sans"/>
              <a:buNone/>
            </a:pPr>
            <a:r>
              <a:rPr b="0" i="0" lang="en" sz="10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Manages employee information and updates, ensuring accurate records and efficient communication.</a:t>
            </a:r>
            <a:endParaRPr b="0" i="0" sz="1000" u="none" cap="none" strike="noStrike"/>
          </a:p>
        </p:txBody>
      </p:sp>
      <p:sp>
        <p:nvSpPr>
          <p:cNvPr id="191" name="Google Shape;191;p29"/>
          <p:cNvSpPr/>
          <p:nvPr/>
        </p:nvSpPr>
        <p:spPr>
          <a:xfrm>
            <a:off x="2919041" y="1773436"/>
            <a:ext cx="2365028" cy="1502420"/>
          </a:xfrm>
          <a:prstGeom prst="roundRect">
            <a:avLst>
              <a:gd fmla="val 3442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>
            <a:off x="3046884" y="1901279"/>
            <a:ext cx="210934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200"/>
              <a:buFont typeface="Unbounded"/>
              <a:buNone/>
            </a:pPr>
            <a:r>
              <a:rPr b="1" i="0" lang="en" sz="1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Organizational Updates</a:t>
            </a:r>
            <a:endParaRPr b="0" i="0" sz="1200" u="none" cap="none" strike="noStrike"/>
          </a:p>
        </p:txBody>
      </p:sp>
      <p:sp>
        <p:nvSpPr>
          <p:cNvPr id="193" name="Google Shape;193;p29"/>
          <p:cNvSpPr/>
          <p:nvPr/>
        </p:nvSpPr>
        <p:spPr>
          <a:xfrm>
            <a:off x="3046884" y="2359819"/>
            <a:ext cx="2109341" cy="788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000"/>
              <a:buFont typeface="Open Sans"/>
              <a:buNone/>
            </a:pPr>
            <a:r>
              <a:rPr b="0" i="0" lang="en" sz="10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Keeps track of organizational changes and adjustments, adapting to evolving needs in the disaster response.</a:t>
            </a:r>
            <a:endParaRPr b="0" i="0" sz="1000" u="none" cap="none" strike="noStrike"/>
          </a:p>
        </p:txBody>
      </p:sp>
      <p:sp>
        <p:nvSpPr>
          <p:cNvPr id="194" name="Google Shape;194;p29"/>
          <p:cNvSpPr/>
          <p:nvPr/>
        </p:nvSpPr>
        <p:spPr>
          <a:xfrm>
            <a:off x="430932" y="3398937"/>
            <a:ext cx="2365028" cy="1310059"/>
          </a:xfrm>
          <a:prstGeom prst="roundRect">
            <a:avLst>
              <a:gd fmla="val 3947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9"/>
          <p:cNvSpPr/>
          <p:nvPr/>
        </p:nvSpPr>
        <p:spPr>
          <a:xfrm>
            <a:off x="558775" y="3526780"/>
            <a:ext cx="2057326" cy="192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200"/>
              <a:buFont typeface="Unbounded"/>
              <a:buNone/>
            </a:pPr>
            <a:r>
              <a:rPr b="1" i="0" lang="en" sz="1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Workflow Monitoring</a:t>
            </a:r>
            <a:endParaRPr b="0" i="0" sz="1200" u="none" cap="none" strike="noStrike"/>
          </a:p>
        </p:txBody>
      </p:sp>
      <p:sp>
        <p:nvSpPr>
          <p:cNvPr id="196" name="Google Shape;196;p29"/>
          <p:cNvSpPr/>
          <p:nvPr/>
        </p:nvSpPr>
        <p:spPr>
          <a:xfrm>
            <a:off x="558775" y="3792959"/>
            <a:ext cx="2109341" cy="788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000"/>
              <a:buFont typeface="Open Sans"/>
              <a:buNone/>
            </a:pPr>
            <a:r>
              <a:rPr b="0" i="0" lang="en" sz="10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Continuously monitors the performance of all workflows, identifying and resolving any bottlenecks or inefficiencies.</a:t>
            </a:r>
            <a:endParaRPr b="0" i="0" sz="1000" u="none" cap="none" strike="noStrike"/>
          </a:p>
        </p:txBody>
      </p:sp>
      <p:sp>
        <p:nvSpPr>
          <p:cNvPr id="197" name="Google Shape;197;p29"/>
          <p:cNvSpPr/>
          <p:nvPr/>
        </p:nvSpPr>
        <p:spPr>
          <a:xfrm>
            <a:off x="2919041" y="3398937"/>
            <a:ext cx="2365028" cy="1310059"/>
          </a:xfrm>
          <a:prstGeom prst="roundRect">
            <a:avLst>
              <a:gd fmla="val 3947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/>
          <p:nvPr/>
        </p:nvSpPr>
        <p:spPr>
          <a:xfrm>
            <a:off x="3046884" y="3526780"/>
            <a:ext cx="1960513" cy="192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200"/>
              <a:buFont typeface="Unbounded"/>
              <a:buNone/>
            </a:pPr>
            <a:r>
              <a:rPr b="1" i="0" lang="en" sz="1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Additional Requests</a:t>
            </a:r>
            <a:endParaRPr b="0" i="0" sz="1200" u="none" cap="none" strike="noStrike"/>
          </a:p>
        </p:txBody>
      </p:sp>
      <p:sp>
        <p:nvSpPr>
          <p:cNvPr id="199" name="Google Shape;199;p29"/>
          <p:cNvSpPr/>
          <p:nvPr/>
        </p:nvSpPr>
        <p:spPr>
          <a:xfrm>
            <a:off x="3046884" y="3792959"/>
            <a:ext cx="2109341" cy="788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000"/>
              <a:buFont typeface="Open Sans"/>
              <a:buNone/>
            </a:pPr>
            <a:r>
              <a:rPr b="0" i="0" lang="en" sz="10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Processes additional requests for volunteers or funds as needed, ensuring a consistent flow of resources to the affected region.</a:t>
            </a:r>
            <a:endParaRPr b="0" i="0" sz="10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5" name="Google Shape;20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/>
          <p:nvPr/>
        </p:nvSpPr>
        <p:spPr>
          <a:xfrm>
            <a:off x="496119" y="1375693"/>
            <a:ext cx="4722763" cy="885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800"/>
              <a:buFont typeface="Unbounded"/>
              <a:buNone/>
            </a:pPr>
            <a:r>
              <a:rPr b="1" i="0" lang="en" sz="28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Key Takeaways and Next Steps</a:t>
            </a:r>
            <a:endParaRPr b="0" i="0" sz="2800" u="none" cap="none" strike="noStrike"/>
          </a:p>
        </p:txBody>
      </p:sp>
      <p:sp>
        <p:nvSpPr>
          <p:cNvPr id="207" name="Google Shape;207;p30"/>
          <p:cNvSpPr/>
          <p:nvPr/>
        </p:nvSpPr>
        <p:spPr>
          <a:xfrm>
            <a:off x="496119" y="2474267"/>
            <a:ext cx="4722763" cy="907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This robust system for disaster relief coordination ensures a seamless response to emergencies. By connecting key stakeholders, streamlining workflows, and implementing a system for administrative oversight, we can effectively meet the critical needs of affected regions.</a:t>
            </a:r>
            <a:endParaRPr b="0" i="0" sz="1100" u="none" cap="none" strike="noStrike"/>
          </a:p>
        </p:txBody>
      </p:sp>
      <p:sp>
        <p:nvSpPr>
          <p:cNvPr id="208" name="Google Shape;208;p30"/>
          <p:cNvSpPr/>
          <p:nvPr/>
        </p:nvSpPr>
        <p:spPr>
          <a:xfrm>
            <a:off x="496119" y="3540993"/>
            <a:ext cx="472276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